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5721-AA81-4103-8174-0FB801919C71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59E8B-3CE8-4201-90F8-20ECAAD47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Overlap between the two agendas trade union and tax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Trade unions fight for</a:t>
            </a:r>
            <a:r>
              <a:rPr lang="en-US" dirty="0" smtClean="0"/>
              <a:t> </a:t>
            </a:r>
            <a:r>
              <a:rPr lang="en-US" dirty="0" smtClean="0"/>
              <a:t>equity, redistribution and </a:t>
            </a:r>
            <a:r>
              <a:rPr lang="en-US" dirty="0" smtClean="0"/>
              <a:t>justice and would like to see a Progressive Tax Regime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lessen the burden of members paying </a:t>
            </a:r>
            <a:r>
              <a:rPr lang="en-US" dirty="0" err="1" smtClean="0"/>
              <a:t>labour</a:t>
            </a:r>
            <a:r>
              <a:rPr lang="en-US" dirty="0" smtClean="0"/>
              <a:t> tax </a:t>
            </a:r>
            <a:r>
              <a:rPr lang="en-US" dirty="0" smtClean="0"/>
              <a:t> </a:t>
            </a:r>
            <a:r>
              <a:rPr lang="en-US" dirty="0" smtClean="0"/>
              <a:t>- Different unions have been carrying out campaigns and advocacy work on reduction of PAYE</a:t>
            </a:r>
            <a:endParaRPr lang="en-US" dirty="0" smtClean="0"/>
          </a:p>
          <a:p>
            <a:pPr lvl="1"/>
            <a:r>
              <a:rPr lang="en-US" dirty="0" smtClean="0"/>
              <a:t>Address jobless </a:t>
            </a:r>
            <a:r>
              <a:rPr lang="en-US" dirty="0" smtClean="0"/>
              <a:t>growth creating decent work </a:t>
            </a:r>
            <a:r>
              <a:rPr lang="en-US" dirty="0" smtClean="0"/>
              <a:t>in </a:t>
            </a:r>
            <a:r>
              <a:rPr lang="en-US" dirty="0" smtClean="0"/>
              <a:t>Africa </a:t>
            </a:r>
            <a:endParaRPr lang="en-US" dirty="0" smtClean="0"/>
          </a:p>
          <a:p>
            <a:pPr lvl="1"/>
            <a:r>
              <a:rPr lang="en-US" dirty="0" smtClean="0"/>
              <a:t>Create an opportunity for social investment </a:t>
            </a:r>
            <a:r>
              <a:rPr lang="en-US" dirty="0" smtClean="0"/>
              <a:t>(Social security, infrastructure, education etc)</a:t>
            </a:r>
            <a:endParaRPr lang="en-US" dirty="0" smtClean="0"/>
          </a:p>
          <a:p>
            <a:r>
              <a:rPr lang="en-US" dirty="0" smtClean="0"/>
              <a:t>Trade unions advocate for good </a:t>
            </a:r>
            <a:r>
              <a:rPr lang="en-US" dirty="0" smtClean="0"/>
              <a:t>governance and democracy</a:t>
            </a:r>
          </a:p>
          <a:p>
            <a:pPr lvl="1"/>
            <a:r>
              <a:rPr lang="en-US" dirty="0" smtClean="0"/>
              <a:t>Accountability </a:t>
            </a:r>
          </a:p>
          <a:p>
            <a:pPr lvl="1"/>
            <a:r>
              <a:rPr lang="en-US" dirty="0" smtClean="0"/>
              <a:t>Corruption</a:t>
            </a:r>
          </a:p>
          <a:p>
            <a:pPr lvl="1"/>
            <a:r>
              <a:rPr lang="en-US" dirty="0" smtClean="0"/>
              <a:t>Avoidance of tax payment</a:t>
            </a:r>
          </a:p>
          <a:p>
            <a:pPr lvl="1"/>
            <a:r>
              <a:rPr lang="en-US" dirty="0" smtClean="0"/>
              <a:t>Company declaring what they paid to the government and the government declaring what they have received, how and where they spent it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T.U </a:t>
            </a:r>
            <a:r>
              <a:rPr lang="en-US" dirty="0" smtClean="0"/>
              <a:t>structure gives an opportunity for the Tax Campaign to reach large masses </a:t>
            </a:r>
          </a:p>
          <a:p>
            <a:r>
              <a:rPr lang="en-US" dirty="0" smtClean="0"/>
              <a:t>Solidarity nature of the trade union offers wide networks that is found across the globe in dealing with MNE</a:t>
            </a:r>
          </a:p>
          <a:p>
            <a:r>
              <a:rPr lang="en-US" dirty="0" smtClean="0"/>
              <a:t>Membership</a:t>
            </a:r>
          </a:p>
          <a:p>
            <a:r>
              <a:rPr lang="en-US" dirty="0" smtClean="0"/>
              <a:t>Formal National and sub regional engagement structures (ECOWAS, EAC, Parliament, Tripartite structure, AU)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the capacity to effectively engage in Tax Justice Campaign</a:t>
            </a:r>
          </a:p>
          <a:p>
            <a:r>
              <a:rPr lang="en-US" dirty="0" smtClean="0"/>
              <a:t>It is not a core agenda of the trade union hence not a priority</a:t>
            </a:r>
          </a:p>
          <a:p>
            <a:r>
              <a:rPr lang="en-US" dirty="0" smtClean="0"/>
              <a:t>TUs not concerned with how the Government is spending the </a:t>
            </a:r>
            <a:r>
              <a:rPr lang="en-US" dirty="0" err="1" smtClean="0"/>
              <a:t>Labour</a:t>
            </a:r>
            <a:r>
              <a:rPr lang="en-US" dirty="0" smtClean="0"/>
              <a:t> taxes and also other Taxes that are directly paid by the worker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CSOs provides an opportunity for T.U to be able to mobilize on Tax Justice Issues</a:t>
            </a:r>
          </a:p>
          <a:p>
            <a:r>
              <a:rPr lang="en-US" dirty="0" smtClean="0"/>
              <a:t>Trade Union Solidarity Network (National TU, Sub-region TU, Regional TU, GUF, Sector TU, Global)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taxes form the bulk of tax collected hence TU have a greater stake in monitoring the full implementation and enforcement of existing legislation on </a:t>
            </a:r>
            <a:r>
              <a:rPr lang="en-US" dirty="0" smtClean="0"/>
              <a:t>Tax where they exist or advocating for better legislations where they do not exist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context in which </a:t>
            </a:r>
            <a:r>
              <a:rPr lang="en-US" dirty="0" err="1" smtClean="0"/>
              <a:t>Tus</a:t>
            </a:r>
            <a:r>
              <a:rPr lang="en-US" dirty="0" smtClean="0"/>
              <a:t> operate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Increase the revenue for development and poverty reduction by ensuring an equitable, gender-sensitive, just and transparent tax systems</a:t>
            </a:r>
          </a:p>
          <a:p>
            <a:r>
              <a:rPr lang="en-US" dirty="0" smtClean="0"/>
              <a:t>Tax revenue used to improve livelihoods</a:t>
            </a:r>
          </a:p>
          <a:p>
            <a:r>
              <a:rPr lang="en-US" dirty="0" smtClean="0"/>
              <a:t>Increase tax revenue for development and poverty reduction</a:t>
            </a:r>
          </a:p>
          <a:p>
            <a:r>
              <a:rPr lang="en-US" dirty="0" smtClean="0"/>
              <a:t>Ensuring progressive tax regime to reduce inequality</a:t>
            </a:r>
          </a:p>
          <a:p>
            <a:r>
              <a:rPr lang="en-US" dirty="0" smtClean="0"/>
              <a:t>Democratic developmental of state and its role in Tax Justice </a:t>
            </a:r>
          </a:p>
          <a:p>
            <a:r>
              <a:rPr lang="en-US" dirty="0" smtClean="0"/>
              <a:t>Be taxed today and relax tomorrow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Lack of capacity to monitor and track, transfer pricing, over </a:t>
            </a:r>
            <a:r>
              <a:rPr lang="en-US" dirty="0" smtClean="0"/>
              <a:t>invoicing etc</a:t>
            </a:r>
            <a:endParaRPr lang="en-US" dirty="0" smtClean="0"/>
          </a:p>
          <a:p>
            <a:r>
              <a:rPr lang="en-US" dirty="0" smtClean="0"/>
              <a:t>Inadequate resource both HR and Financial to engage in Tax campaign</a:t>
            </a:r>
          </a:p>
          <a:p>
            <a:r>
              <a:rPr lang="en-US" dirty="0" smtClean="0"/>
              <a:t>Complex nature </a:t>
            </a:r>
            <a:r>
              <a:rPr lang="en-US" dirty="0"/>
              <a:t>,</a:t>
            </a:r>
            <a:r>
              <a:rPr lang="en-US" dirty="0" smtClean="0"/>
              <a:t>structure and value chain of MNE</a:t>
            </a:r>
          </a:p>
          <a:p>
            <a:r>
              <a:rPr lang="en-US" dirty="0" smtClean="0"/>
              <a:t>Dominance of neo liberal paradigm</a:t>
            </a:r>
          </a:p>
          <a:p>
            <a:r>
              <a:rPr lang="en-US" dirty="0" smtClean="0"/>
              <a:t>Challenge of the Dutch disease </a:t>
            </a:r>
            <a:r>
              <a:rPr lang="en-US" dirty="0" smtClean="0"/>
              <a:t>that has </a:t>
            </a:r>
            <a:r>
              <a:rPr lang="en-US" dirty="0" smtClean="0"/>
              <a:t>affected the Tax Collection regime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Advocacy approach and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</a:t>
            </a:r>
            <a:r>
              <a:rPr lang="en-US" dirty="0" smtClean="0"/>
              <a:t>development Paradigm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smtClean="0"/>
              <a:t>Financing </a:t>
            </a:r>
            <a:r>
              <a:rPr lang="en-US" dirty="0" smtClean="0"/>
              <a:t>Africa Development through Tax justice</a:t>
            </a:r>
          </a:p>
          <a:p>
            <a:r>
              <a:rPr lang="en-US" dirty="0" smtClean="0"/>
              <a:t>Global Tax Justice Network</a:t>
            </a:r>
          </a:p>
          <a:p>
            <a:r>
              <a:rPr lang="en-US" dirty="0" smtClean="0"/>
              <a:t>National Assembly</a:t>
            </a:r>
          </a:p>
          <a:p>
            <a:r>
              <a:rPr lang="en-US" dirty="0" smtClean="0"/>
              <a:t>Regional Economic Block</a:t>
            </a:r>
          </a:p>
          <a:p>
            <a:r>
              <a:rPr lang="en-US" dirty="0" smtClean="0"/>
              <a:t>Mass rallies and campaigns </a:t>
            </a:r>
          </a:p>
          <a:p>
            <a:r>
              <a:rPr lang="en-US" dirty="0" smtClean="0"/>
              <a:t>Passing the message during symbolic dates</a:t>
            </a:r>
          </a:p>
          <a:p>
            <a:r>
              <a:rPr lang="en-US" dirty="0" smtClean="0"/>
              <a:t>Develop checklist of issues for campaign</a:t>
            </a:r>
          </a:p>
          <a:p>
            <a:r>
              <a:rPr lang="en-US" dirty="0" smtClean="0"/>
              <a:t>Mobilization of workers and masses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455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GROUP THREE</vt:lpstr>
      <vt:lpstr>Overlap between the two agendas trade union and tax justice</vt:lpstr>
      <vt:lpstr>Strength</vt:lpstr>
      <vt:lpstr>Weakness</vt:lpstr>
      <vt:lpstr>Opportunity</vt:lpstr>
      <vt:lpstr>Threat</vt:lpstr>
      <vt:lpstr>Setting goal</vt:lpstr>
      <vt:lpstr>Challenges</vt:lpstr>
      <vt:lpstr>Policy Advocacy approach and Platform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</dc:creator>
  <cp:lastModifiedBy>Carol</cp:lastModifiedBy>
  <cp:revision>2</cp:revision>
  <dcterms:created xsi:type="dcterms:W3CDTF">2014-01-17T09:17:12Z</dcterms:created>
  <dcterms:modified xsi:type="dcterms:W3CDTF">2014-01-18T09:27:22Z</dcterms:modified>
</cp:coreProperties>
</file>